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9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jessicaparsons\Desktop\Data%20Analytics\Capstone%20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jessicaparsons\Desktop\Data%20Analytics\Capstone%20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jessicaparsons\Desktop\Data%20Analytics\Capstone%20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dirty="0"/>
              <a:t>Revenue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'Summary and Charts'!$C$6</c:f>
              <c:strCache>
                <c:ptCount val="1"/>
                <c:pt idx="0">
                  <c:v>Revenue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440-DF40-8EFE-9C84526A2859}"/>
              </c:ext>
            </c:extLst>
          </c:dPt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440-DF40-8EFE-9C84526A285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('Summary and Charts'!$D$6,'Summary and Charts'!$G$6)</c:f>
              <c:numCache>
                <c:formatCode>"$"#,##0</c:formatCode>
                <c:ptCount val="2"/>
                <c:pt idx="0">
                  <c:v>6129077152.1214771</c:v>
                </c:pt>
                <c:pt idx="1">
                  <c:v>6422093675.968008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440-DF40-8EFE-9C84526A2859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154902303"/>
        <c:axId val="154273855"/>
      </c:barChart>
      <c:catAx>
        <c:axId val="154902303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Baseline</a:t>
                </a:r>
                <a:r>
                  <a:rPr lang="en-US" sz="1200" baseline="0" dirty="0"/>
                  <a:t> Data                                                                                      Open 10 New Branches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0.27265145151272074"/>
              <c:y val="0.9280100174032598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crossAx val="154273855"/>
        <c:crosses val="autoZero"/>
        <c:auto val="1"/>
        <c:lblAlgn val="ctr"/>
        <c:lblOffset val="100"/>
        <c:noMultiLvlLbl val="0"/>
      </c:catAx>
      <c:valAx>
        <c:axId val="154273855"/>
        <c:scaling>
          <c:orientation val="minMax"/>
          <c:max val="9000000000"/>
        </c:scaling>
        <c:delete val="0"/>
        <c:axPos val="l"/>
        <c:numFmt formatCode="&quot;$&quot;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9023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dirty="0"/>
              <a:t>Revenue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'Summary and Charts'!$C$6</c:f>
              <c:strCache>
                <c:ptCount val="1"/>
                <c:pt idx="0">
                  <c:v>Revenue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029-C042-A959-36E4C7A603A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('Summary and Charts'!$D$6,'Summary and Charts'!$F$6)</c:f>
              <c:numCache>
                <c:formatCode>"$"#,##0</c:formatCode>
                <c:ptCount val="2"/>
                <c:pt idx="0">
                  <c:v>6129077152.1214771</c:v>
                </c:pt>
                <c:pt idx="1">
                  <c:v>8445817402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029-C042-A959-36E4C7A603A6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210508207"/>
        <c:axId val="210512335"/>
      </c:barChart>
      <c:catAx>
        <c:axId val="210508207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            Baseline</a:t>
                </a:r>
                <a:r>
                  <a:rPr lang="en-US" sz="1200" baseline="0" dirty="0"/>
                  <a:t> Data                                                                                   Replace Underperformers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0.23454832365193348"/>
              <c:y val="0.9405205540425806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crossAx val="210512335"/>
        <c:crosses val="autoZero"/>
        <c:auto val="1"/>
        <c:lblAlgn val="ctr"/>
        <c:lblOffset val="100"/>
        <c:noMultiLvlLbl val="0"/>
      </c:catAx>
      <c:valAx>
        <c:axId val="210512335"/>
        <c:scaling>
          <c:orientation val="minMax"/>
        </c:scaling>
        <c:delete val="0"/>
        <c:axPos val="l"/>
        <c:numFmt formatCode="&quot;$&quot;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5082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dirty="0"/>
              <a:t>Revenue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'Summary and Charts'!$C$6</c:f>
              <c:strCache>
                <c:ptCount val="1"/>
                <c:pt idx="0">
                  <c:v>Revenue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C49-2143-895B-363B884C4DEB}"/>
              </c:ext>
            </c:extLst>
          </c:dPt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C49-2143-895B-363B884C4DEB}"/>
              </c:ext>
            </c:extLst>
          </c:dPt>
          <c:dPt>
            <c:idx val="2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2C49-2143-895B-363B884C4DE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val>
            <c:numRef>
              <c:f>('Summary and Charts'!$D$6,'Summary and Charts'!$F$6:$G$6)</c:f>
              <c:numCache>
                <c:formatCode>"$"#,##0</c:formatCode>
                <c:ptCount val="3"/>
                <c:pt idx="0">
                  <c:v>6129077152.1214771</c:v>
                </c:pt>
                <c:pt idx="1">
                  <c:v>8445817402</c:v>
                </c:pt>
                <c:pt idx="2">
                  <c:v>6422093675.968008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C49-2143-895B-363B884C4DE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671331583"/>
        <c:axId val="69476143"/>
      </c:barChart>
      <c:catAx>
        <c:axId val="671331583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Baseline</a:t>
                </a:r>
                <a:r>
                  <a:rPr lang="en-US" sz="1200" baseline="0" dirty="0"/>
                  <a:t> Data                                                             Replace Underperformers                                               Open 10 New Branches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0.1975581807574571"/>
              <c:y val="0.9498821230981646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crossAx val="69476143"/>
        <c:crosses val="autoZero"/>
        <c:auto val="0"/>
        <c:lblAlgn val="ctr"/>
        <c:lblOffset val="100"/>
        <c:noMultiLvlLbl val="0"/>
      </c:catAx>
      <c:valAx>
        <c:axId val="69476143"/>
        <c:scaling>
          <c:orientation val="minMax"/>
        </c:scaling>
        <c:delete val="0"/>
        <c:axPos val="l"/>
        <c:numFmt formatCode="&quot;$&quot;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13315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3ED9C-3718-2C49-957F-9420E070B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EFCD9F-1B6A-4240-A85A-5611B3C0D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A91BB-FEB6-5544-B741-4EA1B01E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FE846-426D-8448-85A3-9F2CD4E8F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4B288-771B-A846-8490-47C0D4A0A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33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B5B32-4E1F-E640-B8B5-5038A07B5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AA1BAC-F562-0B4A-A0FD-9CD6E18BEA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FFAD6-F1A4-424A-B4BC-9A149ACB1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31347-EFE3-4F46-BA14-580D0DDEA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4410B-B0DD-7F47-B710-217F030A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481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2D209F-C835-7444-83B7-410C2B1F42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C3DF63-60EC-404F-A44E-99C0BD56F3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2D538-EF1E-5940-9482-8A6DEAB1E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223BC-3734-484D-9C19-EA5E543FA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244F7-BF6F-B34C-AA58-3A9B432C2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70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0CC31-5082-3542-B57E-CF70E64BB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74F56-3998-204F-A041-7E07600F6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EE394-A58D-EE4D-ACA2-7F881203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BDBC3-C9DF-804F-A6E2-A2B148CDA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3123C-2207-8744-8DA1-FA550AAD4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188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E59C7-C363-1649-B814-DA35FD797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B3DD3-FFB9-7A41-8C4A-1096BA13E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313A6-79E8-804E-BAFE-9B2C6F49B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6E121-3036-2749-B9CB-B36D3BC03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9584B-16EC-7C4A-ABBF-E5F5D2FF7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67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8683C-1DE9-4948-81F3-2B2D8D0E7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F8080-823F-EA41-8451-F8A4E4F8D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37980C-110E-0947-9ADF-DFFF1F13C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CDE6B-6AB6-0B4E-91E6-5CC5ED5E4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72B3D0-C174-C04A-8BAD-86D7A53A7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46168-9522-F146-B4B9-3B6B64F87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082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2E224-2347-A545-AF05-3D9BFC338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151A7-C8B9-9D4E-8767-0D2762D52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008D23-2B7E-3C45-A790-AF9B0605F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07691B-B52F-CE43-8972-9CA50C8068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396618-CB06-3B46-95B5-67CC70FC91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44AC89-FA02-B448-B218-4EE01464F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6B7BCD-78B2-EE42-8C89-2F37405A5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6B4BCF-CA41-614D-AC38-D2D714657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77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14203-1F5E-004F-950D-471862E1F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A9C93-FE67-9545-AB92-C0228DB92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F5363-A4AA-FB4C-9519-D81B4787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7227B4-FD2C-9E4D-991F-63D789A74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0A4000-E5ED-A64E-9355-243B6D300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62DD6-3DD8-BD4B-8E77-CD2B550BE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3BC50-0850-5341-99C5-D4A3CD3FE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31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B22B-BFDB-304C-AF20-5EECD2953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BCC2A-A054-2546-ABFF-90173A1E5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91CF53-EBAA-7B49-A5C7-43488CD20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0EE24-2B18-724F-B642-5F3F7567B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5D74E-3472-F248-B68C-A1938A7F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8ED1F-3374-3847-9631-980E05E42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593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B07B2-D262-4149-B3F1-445718045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6FB6D6-F4F2-C847-A91C-0ECF8B4D0C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E1DD14-9E56-DF45-BC8C-2CD1DAF71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FAAC2-D92C-9F46-A0A0-09660A295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13DC08-18D6-5F4C-AF6D-F9D8637FD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EA8C8B-F351-364C-854F-A8E9B8C5D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511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81D6D9-A7CC-1F42-B733-B52AA01E5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58854-BC43-DB47-B987-97A9330CF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FDBFC-7952-C545-B4B3-45960E2084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B2A2F-AE7E-C146-AF6E-4BABD6A0DAB2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ED704-06B7-D34D-8324-E67424978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17C54-6A35-914C-ADB8-0B566BDFD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01500-6A3D-D84C-A70A-F62789EC3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597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A2C9507-57C2-4046-B263-3FDB5088BBD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85" t="45417" r="37848" b="29999"/>
          <a:stretch/>
        </p:blipFill>
        <p:spPr>
          <a:xfrm>
            <a:off x="4367210" y="1132136"/>
            <a:ext cx="3776133" cy="17196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50220F-4E1C-6849-822E-660676FE96DE}"/>
              </a:ext>
            </a:extLst>
          </p:cNvPr>
          <p:cNvSpPr txBox="1"/>
          <p:nvPr/>
        </p:nvSpPr>
        <p:spPr>
          <a:xfrm>
            <a:off x="1835676" y="3429000"/>
            <a:ext cx="8839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Lariat Rent-A-Car:  </a:t>
            </a:r>
          </a:p>
          <a:p>
            <a:pPr algn="ctr"/>
            <a:r>
              <a:rPr lang="en-US" sz="2800" dirty="0"/>
              <a:t>Recommendations to Maximize Profit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2DC64F-FC49-8342-AD98-0EDCDAE6138A}"/>
              </a:ext>
            </a:extLst>
          </p:cNvPr>
          <p:cNvSpPr txBox="1"/>
          <p:nvPr/>
        </p:nvSpPr>
        <p:spPr>
          <a:xfrm>
            <a:off x="5357281" y="4889047"/>
            <a:ext cx="179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Jessica Parsons</a:t>
            </a:r>
          </a:p>
        </p:txBody>
      </p:sp>
    </p:spTree>
    <p:extLst>
      <p:ext uri="{BB962C8B-B14F-4D97-AF65-F5344CB8AC3E}">
        <p14:creationId xmlns:p14="http://schemas.microsoft.com/office/powerpoint/2010/main" val="423830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C131D0-16CB-6348-A9CB-111507A4F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5445"/>
            <a:ext cx="12192000" cy="59025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BF98BC-7EC0-A34A-8F5F-47A62E7D21CF}"/>
              </a:ext>
            </a:extLst>
          </p:cNvPr>
          <p:cNvSpPr txBox="1"/>
          <p:nvPr/>
        </p:nvSpPr>
        <p:spPr>
          <a:xfrm>
            <a:off x="4581224" y="315049"/>
            <a:ext cx="5614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Fleet Dashboard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20F4296-0787-2B44-8A8D-1BE6A39E7EAF}"/>
              </a:ext>
            </a:extLst>
          </p:cNvPr>
          <p:cNvCxnSpPr>
            <a:cxnSpLocks/>
          </p:cNvCxnSpPr>
          <p:nvPr/>
        </p:nvCxnSpPr>
        <p:spPr>
          <a:xfrm flipH="1">
            <a:off x="8171727" y="2419109"/>
            <a:ext cx="59030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FCAF1F2-00E2-F049-A2BB-A2A13D348EC0}"/>
              </a:ext>
            </a:extLst>
          </p:cNvPr>
          <p:cNvSpPr txBox="1"/>
          <p:nvPr/>
        </p:nvSpPr>
        <p:spPr>
          <a:xfrm>
            <a:off x="8762035" y="2095943"/>
            <a:ext cx="2314937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Below average performers will pop up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3B08146-BEF4-9243-9C97-E6BD2E593E14}"/>
              </a:ext>
            </a:extLst>
          </p:cNvPr>
          <p:cNvCxnSpPr/>
          <p:nvPr/>
        </p:nvCxnSpPr>
        <p:spPr>
          <a:xfrm>
            <a:off x="228600" y="955445"/>
            <a:ext cx="2471738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77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45E3326-E40F-404B-A3AB-2E3AC14998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6505748"/>
              </p:ext>
            </p:extLst>
          </p:nvPr>
        </p:nvGraphicFramePr>
        <p:xfrm>
          <a:off x="643467" y="1195281"/>
          <a:ext cx="10905069" cy="4467439"/>
        </p:xfrm>
        <a:graphic>
          <a:graphicData uri="http://schemas.openxmlformats.org/drawingml/2006/table">
            <a:tbl>
              <a:tblPr>
                <a:noFill/>
                <a:tableStyleId>{5C22544A-7EE6-4342-B048-85BDC9FD1C3A}</a:tableStyleId>
              </a:tblPr>
              <a:tblGrid>
                <a:gridCol w="1694440">
                  <a:extLst>
                    <a:ext uri="{9D8B030D-6E8A-4147-A177-3AD203B41FA5}">
                      <a16:colId xmlns:a16="http://schemas.microsoft.com/office/drawing/2014/main" val="659201069"/>
                    </a:ext>
                  </a:extLst>
                </a:gridCol>
                <a:gridCol w="1900973">
                  <a:extLst>
                    <a:ext uri="{9D8B030D-6E8A-4147-A177-3AD203B41FA5}">
                      <a16:colId xmlns:a16="http://schemas.microsoft.com/office/drawing/2014/main" val="2069783006"/>
                    </a:ext>
                  </a:extLst>
                </a:gridCol>
                <a:gridCol w="2379889">
                  <a:extLst>
                    <a:ext uri="{9D8B030D-6E8A-4147-A177-3AD203B41FA5}">
                      <a16:colId xmlns:a16="http://schemas.microsoft.com/office/drawing/2014/main" val="1271029054"/>
                    </a:ext>
                  </a:extLst>
                </a:gridCol>
                <a:gridCol w="3065655">
                  <a:extLst>
                    <a:ext uri="{9D8B030D-6E8A-4147-A177-3AD203B41FA5}">
                      <a16:colId xmlns:a16="http://schemas.microsoft.com/office/drawing/2014/main" val="967713272"/>
                    </a:ext>
                  </a:extLst>
                </a:gridCol>
                <a:gridCol w="1864112">
                  <a:extLst>
                    <a:ext uri="{9D8B030D-6E8A-4147-A177-3AD203B41FA5}">
                      <a16:colId xmlns:a16="http://schemas.microsoft.com/office/drawing/2014/main" val="380413876"/>
                    </a:ext>
                  </a:extLst>
                </a:gridCol>
              </a:tblGrid>
              <a:tr h="842064">
                <a:tc>
                  <a:txBody>
                    <a:bodyPr/>
                    <a:lstStyle/>
                    <a:p>
                      <a:pPr algn="l" fontAlgn="b"/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Fleet Baseline (2016-2018)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Sell Underperformers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Replace Underperformers with Top 5 makes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Open 10 New Branches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2209992"/>
                  </a:ext>
                </a:extLst>
              </a:tr>
              <a:tr h="842064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Revenue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$6,129,077,152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$6,100,504,220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$8,445,817,402</a:t>
                      </a:r>
                      <a:endParaRPr lang="en-US" sz="17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$6,422,093,676</a:t>
                      </a:r>
                      <a:endParaRPr lang="en-US" sz="17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6905400"/>
                  </a:ext>
                </a:extLst>
              </a:tr>
              <a:tr h="1099183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Total Insurance Cost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$4,832,383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$4,580,482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$4,769,349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$6,846,279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6804907"/>
                  </a:ext>
                </a:extLst>
              </a:tr>
              <a:tr h="842064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Total Car Cost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$28,244,306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$25,496,139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$26,593,752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$28,244,306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03071"/>
                  </a:ext>
                </a:extLst>
              </a:tr>
              <a:tr h="842064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Total Days Cars Rented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417,098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409,008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417,098</a:t>
                      </a:r>
                      <a:endParaRPr lang="en-US" sz="17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</a:rPr>
                        <a:t>479,936</a:t>
                      </a:r>
                      <a:endParaRPr lang="en-US" sz="17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41049" marR="144629" marT="144629" marB="144629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258712"/>
                  </a:ext>
                </a:extLst>
              </a:tr>
            </a:tbl>
          </a:graphicData>
        </a:graphic>
      </p:graphicFrame>
      <p:sp>
        <p:nvSpPr>
          <p:cNvPr id="16" name="Oval 15">
            <a:extLst>
              <a:ext uri="{FF2B5EF4-FFF2-40B4-BE49-F238E27FC236}">
                <a16:creationId xmlns:a16="http://schemas.microsoft.com/office/drawing/2014/main" id="{9F100555-969B-4095-9036-097D8C1B66F9}"/>
              </a:ext>
            </a:extLst>
          </p:cNvPr>
          <p:cNvSpPr/>
          <p:nvPr/>
        </p:nvSpPr>
        <p:spPr>
          <a:xfrm>
            <a:off x="2339280" y="2223360"/>
            <a:ext cx="2194560" cy="731520"/>
          </a:xfrm>
          <a:prstGeom prst="ellipse">
            <a:avLst/>
          </a:prstGeom>
          <a:solidFill>
            <a:srgbClr val="00B050">
              <a:alpha val="5000"/>
            </a:srgbClr>
          </a:solidFill>
          <a:ln w="180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E71224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367EAA7-FA92-4D9E-8137-F0E317325EAE}"/>
              </a:ext>
            </a:extLst>
          </p:cNvPr>
          <p:cNvSpPr/>
          <p:nvPr/>
        </p:nvSpPr>
        <p:spPr>
          <a:xfrm>
            <a:off x="6961502" y="2223360"/>
            <a:ext cx="2194560" cy="731520"/>
          </a:xfrm>
          <a:prstGeom prst="ellipse">
            <a:avLst/>
          </a:prstGeom>
          <a:solidFill>
            <a:srgbClr val="00B050">
              <a:alpha val="5000"/>
            </a:srgbClr>
          </a:solidFill>
          <a:ln w="180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E71224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4E92224-43E9-FA4A-9334-30B27CD2B26C}"/>
              </a:ext>
            </a:extLst>
          </p:cNvPr>
          <p:cNvSpPr/>
          <p:nvPr/>
        </p:nvSpPr>
        <p:spPr>
          <a:xfrm>
            <a:off x="9633074" y="2223360"/>
            <a:ext cx="1915459" cy="731520"/>
          </a:xfrm>
          <a:prstGeom prst="ellipse">
            <a:avLst/>
          </a:prstGeom>
          <a:solidFill>
            <a:srgbClr val="00B050">
              <a:alpha val="5000"/>
            </a:srgbClr>
          </a:solidFill>
          <a:ln w="180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E712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757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34BEC25-290D-4847-B823-ED02253B54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7874659"/>
              </p:ext>
            </p:extLst>
          </p:nvPr>
        </p:nvGraphicFramePr>
        <p:xfrm>
          <a:off x="1344991" y="1206879"/>
          <a:ext cx="9502018" cy="47014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83963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C97E0DB-6579-6343-AF82-9662A501EE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603602"/>
              </p:ext>
            </p:extLst>
          </p:nvPr>
        </p:nvGraphicFramePr>
        <p:xfrm>
          <a:off x="1594757" y="915005"/>
          <a:ext cx="9002486" cy="50279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6944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68FCBD5-8EAF-444E-B22B-B8137557D1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5179531"/>
              </p:ext>
            </p:extLst>
          </p:nvPr>
        </p:nvGraphicFramePr>
        <p:xfrm>
          <a:off x="643467" y="643467"/>
          <a:ext cx="10905066" cy="5571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65820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98</Words>
  <Application>Microsoft Macintosh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Parsons</dc:creator>
  <cp:lastModifiedBy>Jessica Parsons</cp:lastModifiedBy>
  <cp:revision>8</cp:revision>
  <dcterms:created xsi:type="dcterms:W3CDTF">2020-08-21T14:10:45Z</dcterms:created>
  <dcterms:modified xsi:type="dcterms:W3CDTF">2020-08-21T16:22:27Z</dcterms:modified>
</cp:coreProperties>
</file>

<file path=docProps/thumbnail.jpeg>
</file>